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embeddedFontLst>
    <p:embeddedFont>
      <p:font typeface="Lato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Lato Light"/>
      <p:regular r:id="rId20"/>
      <p:bold r:id="rId21"/>
      <p:italic r:id="rId22"/>
      <p:boldItalic r:id="rId23"/>
    </p:embeddedFont>
    <p:embeddedFont>
      <p:font typeface="Montserrat ExtraBold"/>
      <p:bold r:id="rId24"/>
      <p:boldItalic r:id="rId25"/>
    </p:embeddedFont>
    <p:embeddedFont>
      <p:font typeface="Barlow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4" roundtripDataSignature="AMtx7miHRAG1psDHaETD9R8C0SoZE/5D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Light-regular.fntdata"/><Relationship Id="rId22" Type="http://schemas.openxmlformats.org/officeDocument/2006/relationships/font" Target="fonts/LatoLight-italic.fntdata"/><Relationship Id="rId21" Type="http://schemas.openxmlformats.org/officeDocument/2006/relationships/font" Target="fonts/LatoLight-bold.fntdata"/><Relationship Id="rId24" Type="http://schemas.openxmlformats.org/officeDocument/2006/relationships/font" Target="fonts/MontserratExtraBold-bold.fntdata"/><Relationship Id="rId23" Type="http://schemas.openxmlformats.org/officeDocument/2006/relationships/font" Target="fonts/LatoLigh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-regular.fntdata"/><Relationship Id="rId25" Type="http://schemas.openxmlformats.org/officeDocument/2006/relationships/font" Target="fonts/MontserratExtraBold-boldItalic.fntdata"/><Relationship Id="rId28" Type="http://schemas.openxmlformats.org/officeDocument/2006/relationships/font" Target="fonts/Barlow-italic.fntdata"/><Relationship Id="rId27" Type="http://schemas.openxmlformats.org/officeDocument/2006/relationships/font" Target="fonts/Barlow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34" Type="http://customschemas.google.com/relationships/presentationmetadata" Target="meta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c8fbc23a1a_1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6" name="Google Shape;146;g1c8fbc23a1a_1_9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c8fbc23a1a_1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g1c8fbc23a1a_1_8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c8fbc23a1a_1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g1c8fbc23a1a_1_6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5d4c4e8f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g245d4c4e8f1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45d4c4e8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g245d4c4e8f1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c8bbb11ad7_0_2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g1c8bbb11ad7_0_20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3"/>
          <p:cNvSpPr txBox="1"/>
          <p:nvPr>
            <p:ph idx="1" type="body"/>
          </p:nvPr>
        </p:nvSpPr>
        <p:spPr>
          <a:xfrm>
            <a:off x="7037585" y="1891135"/>
            <a:ext cx="4378336" cy="965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" name="Google Shape;13;p33"/>
          <p:cNvSpPr/>
          <p:nvPr>
            <p:ph idx="2" type="pic"/>
          </p:nvPr>
        </p:nvSpPr>
        <p:spPr>
          <a:xfrm>
            <a:off x="1157287" y="1069144"/>
            <a:ext cx="4586068" cy="4586068"/>
          </a:xfrm>
          <a:prstGeom prst="ellipse">
            <a:avLst/>
          </a:prstGeom>
          <a:noFill/>
          <a:ln>
            <a:noFill/>
          </a:ln>
        </p:spPr>
      </p:sp>
      <p:sp>
        <p:nvSpPr>
          <p:cNvPr id="14" name="Google Shape;14;p33"/>
          <p:cNvSpPr/>
          <p:nvPr>
            <p:ph idx="3" type="pic"/>
          </p:nvPr>
        </p:nvSpPr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 1">
  <p:cSld name="5_Custom Layout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c9568f657c_0_213"/>
          <p:cNvSpPr/>
          <p:nvPr>
            <p:ph idx="2" type="pic"/>
          </p:nvPr>
        </p:nvSpPr>
        <p:spPr>
          <a:xfrm>
            <a:off x="3172691" y="928257"/>
            <a:ext cx="9019200" cy="50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4"/>
          <p:cNvSpPr txBox="1"/>
          <p:nvPr>
            <p:ph idx="1" type="body"/>
          </p:nvPr>
        </p:nvSpPr>
        <p:spPr>
          <a:xfrm>
            <a:off x="946812" y="843385"/>
            <a:ext cx="4378336" cy="965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4"/>
          <p:cNvSpPr/>
          <p:nvPr>
            <p:ph idx="2" type="pic"/>
          </p:nvPr>
        </p:nvSpPr>
        <p:spPr>
          <a:xfrm>
            <a:off x="5829300" y="504825"/>
            <a:ext cx="5848350" cy="58483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0"/>
          <p:cNvSpPr/>
          <p:nvPr>
            <p:ph idx="2" type="pic"/>
          </p:nvPr>
        </p:nvSpPr>
        <p:spPr>
          <a:xfrm>
            <a:off x="927762" y="1207957"/>
            <a:ext cx="3238500" cy="5066194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40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40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2"/>
          <p:cNvSpPr txBox="1"/>
          <p:nvPr>
            <p:ph idx="1" type="body"/>
          </p:nvPr>
        </p:nvSpPr>
        <p:spPr>
          <a:xfrm>
            <a:off x="3297238" y="3115501"/>
            <a:ext cx="5597525" cy="965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2"/>
          <p:cNvSpPr txBox="1"/>
          <p:nvPr>
            <p:ph idx="2" type="body"/>
          </p:nvPr>
        </p:nvSpPr>
        <p:spPr>
          <a:xfrm>
            <a:off x="4415302" y="4081408"/>
            <a:ext cx="3361397" cy="590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929292"/>
              </a:buClr>
              <a:buSzPts val="1200"/>
              <a:buNone/>
              <a:defRPr sz="1200">
                <a:solidFill>
                  <a:srgbClr val="92929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5"/>
          <p:cNvSpPr txBox="1"/>
          <p:nvPr>
            <p:ph idx="1" type="body"/>
          </p:nvPr>
        </p:nvSpPr>
        <p:spPr>
          <a:xfrm>
            <a:off x="2503592" y="2005973"/>
            <a:ext cx="7184817" cy="17415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7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37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8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38"/>
          <p:cNvSpPr/>
          <p:nvPr>
            <p:ph idx="2" type="pic"/>
          </p:nvPr>
        </p:nvSpPr>
        <p:spPr>
          <a:xfrm>
            <a:off x="1183185" y="1277993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" name="Google Shape;53;p38"/>
          <p:cNvSpPr/>
          <p:nvPr>
            <p:ph idx="3" type="pic"/>
          </p:nvPr>
        </p:nvSpPr>
        <p:spPr>
          <a:xfrm>
            <a:off x="3812085" y="1277993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" name="Google Shape;54;p38"/>
          <p:cNvSpPr/>
          <p:nvPr>
            <p:ph idx="4" type="pic"/>
          </p:nvPr>
        </p:nvSpPr>
        <p:spPr>
          <a:xfrm>
            <a:off x="6440985" y="1277993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5" name="Google Shape;55;p38"/>
          <p:cNvSpPr/>
          <p:nvPr>
            <p:ph idx="5" type="pic"/>
          </p:nvPr>
        </p:nvSpPr>
        <p:spPr>
          <a:xfrm>
            <a:off x="9069885" y="1277993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6" name="Google Shape;56;p38"/>
          <p:cNvSpPr/>
          <p:nvPr>
            <p:ph idx="6" type="pic"/>
          </p:nvPr>
        </p:nvSpPr>
        <p:spPr>
          <a:xfrm>
            <a:off x="1183185" y="3862359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" name="Google Shape;57;p38"/>
          <p:cNvSpPr/>
          <p:nvPr>
            <p:ph idx="7" type="pic"/>
          </p:nvPr>
        </p:nvSpPr>
        <p:spPr>
          <a:xfrm>
            <a:off x="3812085" y="3862359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8" name="Google Shape;58;p38"/>
          <p:cNvSpPr/>
          <p:nvPr>
            <p:ph idx="8" type="pic"/>
          </p:nvPr>
        </p:nvSpPr>
        <p:spPr>
          <a:xfrm>
            <a:off x="6440985" y="3862359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59" name="Google Shape;59;p38"/>
          <p:cNvSpPr/>
          <p:nvPr>
            <p:ph idx="9" type="pic"/>
          </p:nvPr>
        </p:nvSpPr>
        <p:spPr>
          <a:xfrm>
            <a:off x="9069885" y="3862359"/>
            <a:ext cx="1938930" cy="1938930"/>
          </a:xfrm>
          <a:prstGeom prst="ellipse">
            <a:avLst/>
          </a:prstGeom>
          <a:noFill/>
          <a:ln>
            <a:noFill/>
          </a:ln>
        </p:spPr>
      </p:sp>
      <p:sp>
        <p:nvSpPr>
          <p:cNvPr id="60" name="Google Shape;60;p38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9"/>
          <p:cNvSpPr/>
          <p:nvPr>
            <p:ph idx="2" type="pic"/>
          </p:nvPr>
        </p:nvSpPr>
        <p:spPr>
          <a:xfrm>
            <a:off x="946812" y="1828800"/>
            <a:ext cx="2215488" cy="2215488"/>
          </a:xfrm>
          <a:prstGeom prst="ellipse">
            <a:avLst/>
          </a:prstGeom>
          <a:noFill/>
          <a:ln>
            <a:noFill/>
          </a:ln>
        </p:spPr>
      </p:sp>
      <p:sp>
        <p:nvSpPr>
          <p:cNvPr id="63" name="Google Shape;63;p39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39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1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41"/>
          <p:cNvSpPr/>
          <p:nvPr>
            <p:ph idx="2" type="pic"/>
          </p:nvPr>
        </p:nvSpPr>
        <p:spPr>
          <a:xfrm>
            <a:off x="6038850" y="2656906"/>
            <a:ext cx="1809750" cy="375285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1"/>
          <p:cNvSpPr/>
          <p:nvPr>
            <p:ph idx="3" type="pic"/>
          </p:nvPr>
        </p:nvSpPr>
        <p:spPr>
          <a:xfrm>
            <a:off x="8096250" y="3429000"/>
            <a:ext cx="1809750" cy="375285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41"/>
          <p:cNvSpPr/>
          <p:nvPr>
            <p:ph idx="4" type="pic"/>
          </p:nvPr>
        </p:nvSpPr>
        <p:spPr>
          <a:xfrm>
            <a:off x="10153650" y="1335218"/>
            <a:ext cx="1809750" cy="375285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41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3"/>
          <p:cNvSpPr/>
          <p:nvPr>
            <p:ph idx="2" type="pic"/>
          </p:nvPr>
        </p:nvSpPr>
        <p:spPr>
          <a:xfrm>
            <a:off x="1695450" y="1562100"/>
            <a:ext cx="4210050" cy="46101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43"/>
          <p:cNvSpPr/>
          <p:nvPr>
            <p:ph idx="3" type="pic"/>
          </p:nvPr>
        </p:nvSpPr>
        <p:spPr>
          <a:xfrm>
            <a:off x="5105400" y="0"/>
            <a:ext cx="7086600" cy="25527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43"/>
          <p:cNvSpPr txBox="1"/>
          <p:nvPr>
            <p:ph idx="1" type="body"/>
          </p:nvPr>
        </p:nvSpPr>
        <p:spPr>
          <a:xfrm>
            <a:off x="1359231" y="299280"/>
            <a:ext cx="3517569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43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/>
          <p:nvPr>
            <p:ph idx="1" type="body"/>
          </p:nvPr>
        </p:nvSpPr>
        <p:spPr>
          <a:xfrm>
            <a:off x="946813" y="2193782"/>
            <a:ext cx="4082388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42"/>
          <p:cNvSpPr/>
          <p:nvPr>
            <p:ph idx="2" type="pic"/>
          </p:nvPr>
        </p:nvSpPr>
        <p:spPr>
          <a:xfrm>
            <a:off x="6096000" y="0"/>
            <a:ext cx="401955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42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4"/>
          <p:cNvSpPr/>
          <p:nvPr>
            <p:ph idx="2" type="pic"/>
          </p:nvPr>
        </p:nvSpPr>
        <p:spPr>
          <a:xfrm>
            <a:off x="904875" y="173355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44"/>
          <p:cNvSpPr/>
          <p:nvPr>
            <p:ph idx="3" type="pic"/>
          </p:nvPr>
        </p:nvSpPr>
        <p:spPr>
          <a:xfrm>
            <a:off x="3552825" y="173355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44"/>
          <p:cNvSpPr/>
          <p:nvPr>
            <p:ph idx="4" type="pic"/>
          </p:nvPr>
        </p:nvSpPr>
        <p:spPr>
          <a:xfrm>
            <a:off x="6200775" y="173355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44"/>
          <p:cNvSpPr/>
          <p:nvPr>
            <p:ph idx="5" type="pic"/>
          </p:nvPr>
        </p:nvSpPr>
        <p:spPr>
          <a:xfrm>
            <a:off x="8848725" y="173355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44"/>
          <p:cNvSpPr/>
          <p:nvPr>
            <p:ph idx="6" type="pic"/>
          </p:nvPr>
        </p:nvSpPr>
        <p:spPr>
          <a:xfrm>
            <a:off x="904875" y="400050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44"/>
          <p:cNvSpPr/>
          <p:nvPr>
            <p:ph idx="7" type="pic"/>
          </p:nvPr>
        </p:nvSpPr>
        <p:spPr>
          <a:xfrm>
            <a:off x="3552825" y="400050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44"/>
          <p:cNvSpPr/>
          <p:nvPr>
            <p:ph idx="8" type="pic"/>
          </p:nvPr>
        </p:nvSpPr>
        <p:spPr>
          <a:xfrm>
            <a:off x="6200775" y="400050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44"/>
          <p:cNvSpPr/>
          <p:nvPr>
            <p:ph idx="9" type="pic"/>
          </p:nvPr>
        </p:nvSpPr>
        <p:spPr>
          <a:xfrm>
            <a:off x="8848725" y="4000500"/>
            <a:ext cx="2438400" cy="203835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44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44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5"/>
          <p:cNvSpPr txBox="1"/>
          <p:nvPr>
            <p:ph idx="1" type="body"/>
          </p:nvPr>
        </p:nvSpPr>
        <p:spPr>
          <a:xfrm>
            <a:off x="1359231" y="299280"/>
            <a:ext cx="3517569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45"/>
          <p:cNvSpPr/>
          <p:nvPr>
            <p:ph idx="2" type="pic"/>
          </p:nvPr>
        </p:nvSpPr>
        <p:spPr>
          <a:xfrm>
            <a:off x="4547262" y="-1472538"/>
            <a:ext cx="7930488" cy="7930488"/>
          </a:xfrm>
          <a:prstGeom prst="ellipse">
            <a:avLst/>
          </a:prstGeom>
          <a:noFill/>
          <a:ln>
            <a:noFill/>
          </a:ln>
        </p:spPr>
      </p:sp>
      <p:sp>
        <p:nvSpPr>
          <p:cNvPr id="90" name="Google Shape;90;p45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ustom Layout">
  <p:cSld name="13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6"/>
          <p:cNvSpPr/>
          <p:nvPr>
            <p:ph idx="2" type="pic"/>
          </p:nvPr>
        </p:nvSpPr>
        <p:spPr>
          <a:xfrm>
            <a:off x="2568575" y="1963500"/>
            <a:ext cx="1962150" cy="3503613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46"/>
          <p:cNvSpPr/>
          <p:nvPr>
            <p:ph idx="3" type="pic"/>
          </p:nvPr>
        </p:nvSpPr>
        <p:spPr>
          <a:xfrm>
            <a:off x="1500063" y="2306651"/>
            <a:ext cx="1613007" cy="281173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46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46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ustom Layout">
  <p:cSld name="14_Custom Layou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7"/>
          <p:cNvSpPr/>
          <p:nvPr>
            <p:ph idx="2" type="pic"/>
          </p:nvPr>
        </p:nvSpPr>
        <p:spPr>
          <a:xfrm>
            <a:off x="8934450" y="2917066"/>
            <a:ext cx="4229100" cy="5585406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47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8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48"/>
          <p:cNvSpPr/>
          <p:nvPr>
            <p:ph idx="2" type="pic"/>
          </p:nvPr>
        </p:nvSpPr>
        <p:spPr>
          <a:xfrm>
            <a:off x="1212850" y="1868488"/>
            <a:ext cx="4383088" cy="2614612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48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Custom Layout">
  <p:cSld name="16_Custom Layou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9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49"/>
          <p:cNvSpPr/>
          <p:nvPr>
            <p:ph idx="2" type="pic"/>
          </p:nvPr>
        </p:nvSpPr>
        <p:spPr>
          <a:xfrm>
            <a:off x="4283805" y="2294895"/>
            <a:ext cx="3622020" cy="2024489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49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Custom Layout">
  <p:cSld name="18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1"/>
          <p:cNvSpPr txBox="1"/>
          <p:nvPr>
            <p:ph idx="1" type="body"/>
          </p:nvPr>
        </p:nvSpPr>
        <p:spPr>
          <a:xfrm>
            <a:off x="946812" y="843385"/>
            <a:ext cx="4378336" cy="965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Custom Layout">
  <p:cSld name="22_Custom Layou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2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52"/>
          <p:cNvSpPr/>
          <p:nvPr>
            <p:ph idx="2" type="pic"/>
          </p:nvPr>
        </p:nvSpPr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52"/>
          <p:cNvSpPr/>
          <p:nvPr>
            <p:ph idx="3" type="pic"/>
          </p:nvPr>
        </p:nvSpPr>
        <p:spPr>
          <a:xfrm>
            <a:off x="1" y="1639238"/>
            <a:ext cx="12192000" cy="2991373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52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Custom Layout">
  <p:cSld name="21_Custom Layou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3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53"/>
          <p:cNvSpPr/>
          <p:nvPr>
            <p:ph idx="2" type="pic"/>
          </p:nvPr>
        </p:nvSpPr>
        <p:spPr>
          <a:xfrm>
            <a:off x="531483" y="1851046"/>
            <a:ext cx="1362282" cy="1362282"/>
          </a:xfrm>
          <a:prstGeom prst="ellipse">
            <a:avLst/>
          </a:prstGeom>
          <a:noFill/>
          <a:ln>
            <a:noFill/>
          </a:ln>
        </p:spPr>
      </p:sp>
      <p:sp>
        <p:nvSpPr>
          <p:cNvPr id="117" name="Google Shape;117;p53"/>
          <p:cNvSpPr/>
          <p:nvPr>
            <p:ph idx="3" type="pic"/>
          </p:nvPr>
        </p:nvSpPr>
        <p:spPr>
          <a:xfrm>
            <a:off x="531483" y="4073513"/>
            <a:ext cx="1362282" cy="1362282"/>
          </a:xfrm>
          <a:prstGeom prst="ellipse">
            <a:avLst/>
          </a:prstGeom>
          <a:noFill/>
          <a:ln>
            <a:noFill/>
          </a:ln>
        </p:spPr>
      </p:sp>
      <p:sp>
        <p:nvSpPr>
          <p:cNvPr id="118" name="Google Shape;118;p53"/>
          <p:cNvSpPr/>
          <p:nvPr>
            <p:ph idx="4" type="pic"/>
          </p:nvPr>
        </p:nvSpPr>
        <p:spPr>
          <a:xfrm>
            <a:off x="6316822" y="4073513"/>
            <a:ext cx="1362282" cy="1362282"/>
          </a:xfrm>
          <a:prstGeom prst="ellipse">
            <a:avLst/>
          </a:prstGeom>
          <a:noFill/>
          <a:ln>
            <a:noFill/>
          </a:ln>
        </p:spPr>
      </p:sp>
      <p:sp>
        <p:nvSpPr>
          <p:cNvPr id="119" name="Google Shape;119;p53"/>
          <p:cNvSpPr/>
          <p:nvPr>
            <p:ph idx="5" type="pic"/>
          </p:nvPr>
        </p:nvSpPr>
        <p:spPr>
          <a:xfrm>
            <a:off x="6316822" y="1851046"/>
            <a:ext cx="1362282" cy="1362282"/>
          </a:xfrm>
          <a:prstGeom prst="ellipse">
            <a:avLst/>
          </a:prstGeom>
          <a:noFill/>
          <a:ln>
            <a:noFill/>
          </a:ln>
        </p:spPr>
      </p:sp>
      <p:sp>
        <p:nvSpPr>
          <p:cNvPr id="120" name="Google Shape;120;p53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Custom Layout">
  <p:cSld name="20_Custom Layou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4"/>
          <p:cNvSpPr/>
          <p:nvPr>
            <p:ph idx="2" type="pic"/>
          </p:nvPr>
        </p:nvSpPr>
        <p:spPr>
          <a:xfrm>
            <a:off x="4892217" y="1876099"/>
            <a:ext cx="6383223" cy="3548832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54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54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1c8fbc23a1a_1_938"/>
          <p:cNvSpPr txBox="1"/>
          <p:nvPr>
            <p:ph type="title"/>
          </p:nvPr>
        </p:nvSpPr>
        <p:spPr>
          <a:xfrm>
            <a:off x="688800" y="685800"/>
            <a:ext cx="8640000" cy="9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/>
            </a:lvl9pPr>
          </a:lstStyle>
          <a:p/>
        </p:txBody>
      </p:sp>
      <p:sp>
        <p:nvSpPr>
          <p:cNvPr id="21" name="Google Shape;21;g1c8fbc23a1a_1_938"/>
          <p:cNvSpPr txBox="1"/>
          <p:nvPr>
            <p:ph idx="12" type="sldNum"/>
          </p:nvPr>
        </p:nvSpPr>
        <p:spPr>
          <a:xfrm>
            <a:off x="11168100" y="6333133"/>
            <a:ext cx="7317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Custom Layout">
  <p:cSld name="19_Custom Layou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5"/>
          <p:cNvSpPr txBox="1"/>
          <p:nvPr>
            <p:ph idx="1" type="body"/>
          </p:nvPr>
        </p:nvSpPr>
        <p:spPr>
          <a:xfrm>
            <a:off x="2503592" y="230887"/>
            <a:ext cx="7184817" cy="977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Lato"/>
                <a:ea typeface="Lato"/>
                <a:cs typeface="Lato"/>
                <a:sym typeface="Lato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55"/>
          <p:cNvSpPr/>
          <p:nvPr>
            <p:ph idx="2" type="pic"/>
          </p:nvPr>
        </p:nvSpPr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 1">
  <p:cSld name="17_Custom Layout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c8fbc23a1a_0_801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 2">
  <p:cSld name="5_Custom Layout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c8fbc23a1a_0_611"/>
          <p:cNvSpPr/>
          <p:nvPr>
            <p:ph idx="2" type="pic"/>
          </p:nvPr>
        </p:nvSpPr>
        <p:spPr>
          <a:xfrm>
            <a:off x="3172691" y="928257"/>
            <a:ext cx="9019200" cy="5001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 1">
  <p:cSld name="31_Custom Layout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c8bbb11ad7_0_2168"/>
          <p:cNvSpPr/>
          <p:nvPr>
            <p:ph idx="2" type="pic"/>
          </p:nvPr>
        </p:nvSpPr>
        <p:spPr>
          <a:xfrm>
            <a:off x="1150248" y="2152144"/>
            <a:ext cx="3861900" cy="2199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 2">
  <p:cSld name="31_Custom Layout_2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c8fbc23a1a_0_483"/>
          <p:cNvSpPr/>
          <p:nvPr>
            <p:ph idx="2" type="pic"/>
          </p:nvPr>
        </p:nvSpPr>
        <p:spPr>
          <a:xfrm>
            <a:off x="1150248" y="2152144"/>
            <a:ext cx="3861900" cy="2199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">
  <p:cSld name="17_Custom Layou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0"/>
          <p:cNvSpPr/>
          <p:nvPr>
            <p:ph idx="2" type="pic"/>
          </p:nvPr>
        </p:nvSpPr>
        <p:spPr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">
  <p:cSld name="31_Custom Layou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c9813eb8d2_0_110"/>
          <p:cNvSpPr/>
          <p:nvPr>
            <p:ph idx="2" type="pic"/>
          </p:nvPr>
        </p:nvSpPr>
        <p:spPr>
          <a:xfrm>
            <a:off x="1150248" y="2152144"/>
            <a:ext cx="3861900" cy="2199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"/>
              <a:buNone/>
              <a:defRPr b="0" i="0" sz="44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"/>
          <p:cNvSpPr/>
          <p:nvPr/>
        </p:nvSpPr>
        <p:spPr>
          <a:xfrm>
            <a:off x="6427400" y="3749650"/>
            <a:ext cx="4043700" cy="7251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"/>
          <p:cNvSpPr/>
          <p:nvPr/>
        </p:nvSpPr>
        <p:spPr>
          <a:xfrm>
            <a:off x="889350" y="3120363"/>
            <a:ext cx="2438400" cy="23934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"/>
          <p:cNvSpPr txBox="1"/>
          <p:nvPr/>
        </p:nvSpPr>
        <p:spPr>
          <a:xfrm>
            <a:off x="6142700" y="2405325"/>
            <a:ext cx="46131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Enhanced Sentiment Prediction in Movie Reviews Using Deep Learning with the SST-5 Dataset and ChatGPT</a:t>
            </a:r>
            <a:endParaRPr b="0" i="0" sz="2100" u="none" cap="none" strike="noStrik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"/>
          <p:cNvSpPr txBox="1"/>
          <p:nvPr/>
        </p:nvSpPr>
        <p:spPr>
          <a:xfrm>
            <a:off x="6427400" y="3910575"/>
            <a:ext cx="40437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Deep Learning at AIT, S’23</a:t>
            </a:r>
            <a:endParaRPr b="0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2"/>
          <p:cNvSpPr/>
          <p:nvPr/>
        </p:nvSpPr>
        <p:spPr>
          <a:xfrm>
            <a:off x="11867044" y="6533044"/>
            <a:ext cx="649911" cy="64991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"/>
          <p:cNvSpPr txBox="1"/>
          <p:nvPr/>
        </p:nvSpPr>
        <p:spPr>
          <a:xfrm>
            <a:off x="11415920" y="6168565"/>
            <a:ext cx="428701" cy="4147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"/>
          <p:cNvSpPr txBox="1"/>
          <p:nvPr>
            <p:ph idx="1" type="body"/>
          </p:nvPr>
        </p:nvSpPr>
        <p:spPr>
          <a:xfrm>
            <a:off x="4865000" y="1554075"/>
            <a:ext cx="71685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2500">
                <a:latin typeface="Montserrat ExtraBold"/>
                <a:ea typeface="Montserrat ExtraBold"/>
                <a:cs typeface="Montserrat ExtraBold"/>
                <a:sym typeface="Montserrat ExtraBold"/>
              </a:rPr>
              <a:t>The Positive, the Negative, </a:t>
            </a:r>
            <a:endParaRPr sz="25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2500">
                <a:latin typeface="Montserrat ExtraBold"/>
                <a:ea typeface="Montserrat ExtraBold"/>
                <a:cs typeface="Montserrat ExtraBold"/>
                <a:sym typeface="Montserrat ExtraBold"/>
              </a:rPr>
              <a:t>and Everything In Between:</a:t>
            </a:r>
            <a:endParaRPr sz="25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1" name="Google Shape;141;p2"/>
          <p:cNvSpPr/>
          <p:nvPr/>
        </p:nvSpPr>
        <p:spPr>
          <a:xfrm>
            <a:off x="10164776" y="-1594416"/>
            <a:ext cx="2721900" cy="27219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"/>
          <p:cNvSpPr txBox="1"/>
          <p:nvPr/>
        </p:nvSpPr>
        <p:spPr>
          <a:xfrm>
            <a:off x="5521850" y="4842075"/>
            <a:ext cx="585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Presented by: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Ethan McFarlin and Wolff Gilligan</a:t>
            </a:r>
            <a:endParaRPr i="0" sz="1500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"/>
          <p:cNvPicPr preferRelativeResize="0"/>
          <p:nvPr/>
        </p:nvPicPr>
        <p:blipFill rotWithShape="1">
          <a:blip r:embed="rId3">
            <a:alphaModFix/>
          </a:blip>
          <a:srcRect b="0" l="17788" r="35680" t="0"/>
          <a:stretch/>
        </p:blipFill>
        <p:spPr>
          <a:xfrm>
            <a:off x="1785450" y="949650"/>
            <a:ext cx="3525300" cy="3788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c8fbc23a1a_1_944"/>
          <p:cNvSpPr/>
          <p:nvPr/>
        </p:nvSpPr>
        <p:spPr>
          <a:xfrm>
            <a:off x="-1129337" y="5842236"/>
            <a:ext cx="1893600" cy="1893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1c8fbc23a1a_1_944"/>
          <p:cNvSpPr/>
          <p:nvPr/>
        </p:nvSpPr>
        <p:spPr>
          <a:xfrm>
            <a:off x="11867044" y="6533044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1c8fbc23a1a_1_944"/>
          <p:cNvSpPr txBox="1"/>
          <p:nvPr/>
        </p:nvSpPr>
        <p:spPr>
          <a:xfrm>
            <a:off x="1081275" y="1723050"/>
            <a:ext cx="9542400" cy="42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High-level goal: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classify the sentiments— i.e. attitudes, biases, feelings, opinions— of text-based samples (such as movie reviews)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Practical goal</a:t>
            </a: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make inferences from sentence structure, grammar, word choice, and other factors using deep learning methodologies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Real-world stakes / impacts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how do companies like Amazon gain insight from product reviews? what patterns emerge from posts about a topic on Twitter?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g1c8fbc23a1a_1_944"/>
          <p:cNvSpPr txBox="1"/>
          <p:nvPr>
            <p:ph idx="1" type="body"/>
          </p:nvPr>
        </p:nvSpPr>
        <p:spPr>
          <a:xfrm>
            <a:off x="1081275" y="505825"/>
            <a:ext cx="86373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b="1" lang="en-US" sz="3100">
                <a:latin typeface="Montserrat"/>
                <a:ea typeface="Montserrat"/>
                <a:cs typeface="Montserrat"/>
                <a:sym typeface="Montserrat"/>
              </a:rPr>
              <a:t>Introduction to sentiment analysis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1c8fbc23a1a_1_944"/>
          <p:cNvSpPr/>
          <p:nvPr/>
        </p:nvSpPr>
        <p:spPr>
          <a:xfrm rot="5400000">
            <a:off x="10399987" y="3126042"/>
            <a:ext cx="3295800" cy="994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g1c8fbc23a1a_1_864"/>
          <p:cNvCxnSpPr/>
          <p:nvPr/>
        </p:nvCxnSpPr>
        <p:spPr>
          <a:xfrm flipH="1" rot="10800000">
            <a:off x="1808431" y="2426774"/>
            <a:ext cx="2671800" cy="900"/>
          </a:xfrm>
          <a:prstGeom prst="straightConnector1">
            <a:avLst/>
          </a:prstGeom>
          <a:noFill/>
          <a:ln cap="rnd" cmpd="sng" w="9525">
            <a:solidFill>
              <a:schemeClr val="dk1">
                <a:alpha val="38039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8" name="Google Shape;158;g1c8fbc23a1a_1_864"/>
          <p:cNvGrpSpPr/>
          <p:nvPr/>
        </p:nvGrpSpPr>
        <p:grpSpPr>
          <a:xfrm>
            <a:off x="1339325" y="3135427"/>
            <a:ext cx="3147973" cy="2054729"/>
            <a:chOff x="0" y="-66675"/>
            <a:chExt cx="4826700" cy="3078246"/>
          </a:xfrm>
        </p:grpSpPr>
        <p:sp>
          <p:nvSpPr>
            <p:cNvPr id="159" name="Google Shape;159;g1c8fbc23a1a_1_864"/>
            <p:cNvSpPr txBox="1"/>
            <p:nvPr/>
          </p:nvSpPr>
          <p:spPr>
            <a:xfrm>
              <a:off x="0" y="-66675"/>
              <a:ext cx="4486500" cy="50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1"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Input type</a:t>
              </a:r>
              <a:endParaRPr b="1" i="0" sz="2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0" name="Google Shape;160;g1c8fbc23a1a_1_864"/>
            <p:cNvSpPr txBox="1"/>
            <p:nvPr/>
          </p:nvSpPr>
          <p:spPr>
            <a:xfrm>
              <a:off x="0" y="1083771"/>
              <a:ext cx="4826700" cy="192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Perform sentiment analysis on a large number of movie reviews</a:t>
              </a:r>
              <a:endParaRPr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1" name="Google Shape;161;g1c8fbc23a1a_1_864"/>
          <p:cNvGrpSpPr/>
          <p:nvPr/>
        </p:nvGrpSpPr>
        <p:grpSpPr>
          <a:xfrm>
            <a:off x="4632950" y="3141200"/>
            <a:ext cx="3515621" cy="2054731"/>
            <a:chOff x="0" y="-66675"/>
            <a:chExt cx="4486500" cy="3078249"/>
          </a:xfrm>
        </p:grpSpPr>
        <p:sp>
          <p:nvSpPr>
            <p:cNvPr id="162" name="Google Shape;162;g1c8fbc23a1a_1_864"/>
            <p:cNvSpPr txBox="1"/>
            <p:nvPr/>
          </p:nvSpPr>
          <p:spPr>
            <a:xfrm>
              <a:off x="0" y="-66675"/>
              <a:ext cx="4486500" cy="50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1"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Sentiment classes</a:t>
              </a:r>
              <a:endParaRPr b="1" i="0" sz="2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3" name="Google Shape;163;g1c8fbc23a1a_1_864"/>
            <p:cNvSpPr txBox="1"/>
            <p:nvPr/>
          </p:nvSpPr>
          <p:spPr>
            <a:xfrm>
              <a:off x="0" y="1083774"/>
              <a:ext cx="4486500" cy="192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Train the model to recognize 5 sentiment classes using a pre-labeled dataset</a:t>
              </a:r>
              <a:endParaRPr b="0" i="0" sz="2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4" name="Google Shape;164;g1c8fbc23a1a_1_864"/>
          <p:cNvGrpSpPr/>
          <p:nvPr/>
        </p:nvGrpSpPr>
        <p:grpSpPr>
          <a:xfrm>
            <a:off x="8416925" y="3141202"/>
            <a:ext cx="3147973" cy="2054729"/>
            <a:chOff x="-17" y="-66675"/>
            <a:chExt cx="4826700" cy="3078246"/>
          </a:xfrm>
        </p:grpSpPr>
        <p:sp>
          <p:nvSpPr>
            <p:cNvPr id="165" name="Google Shape;165;g1c8fbc23a1a_1_864"/>
            <p:cNvSpPr txBox="1"/>
            <p:nvPr/>
          </p:nvSpPr>
          <p:spPr>
            <a:xfrm>
              <a:off x="0" y="-66675"/>
              <a:ext cx="4486500" cy="50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1"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Ultimate aim</a:t>
              </a:r>
              <a:endParaRPr b="1" i="0" sz="2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6" name="Google Shape;166;g1c8fbc23a1a_1_864"/>
            <p:cNvSpPr txBox="1"/>
            <p:nvPr/>
          </p:nvSpPr>
          <p:spPr>
            <a:xfrm>
              <a:off x="-17" y="1083771"/>
              <a:ext cx="4826700" cy="192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Improve our model through the use of novel Chat-GPT-based labeling</a:t>
              </a:r>
              <a:endParaRPr b="0" i="0" sz="2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67" name="Google Shape;167;g1c8fbc23a1a_1_864"/>
          <p:cNvSpPr/>
          <p:nvPr/>
        </p:nvSpPr>
        <p:spPr>
          <a:xfrm>
            <a:off x="1453975" y="2249246"/>
            <a:ext cx="354441" cy="362982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60975" lIns="60975" spcFirstLastPara="1" rIns="60975" wrap="square" tIns="6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g1c8fbc23a1a_1_864"/>
          <p:cNvCxnSpPr/>
          <p:nvPr/>
        </p:nvCxnSpPr>
        <p:spPr>
          <a:xfrm>
            <a:off x="5105210" y="2430749"/>
            <a:ext cx="3147900" cy="0"/>
          </a:xfrm>
          <a:prstGeom prst="straightConnector1">
            <a:avLst/>
          </a:prstGeom>
          <a:noFill/>
          <a:ln cap="rnd" cmpd="sng" w="9525">
            <a:solidFill>
              <a:schemeClr val="dk1">
                <a:alpha val="38039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" name="Google Shape;169;g1c8fbc23a1a_1_864"/>
          <p:cNvSpPr/>
          <p:nvPr/>
        </p:nvSpPr>
        <p:spPr>
          <a:xfrm>
            <a:off x="4586942" y="2249246"/>
            <a:ext cx="354441" cy="362982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60975" lIns="60975" spcFirstLastPara="1" rIns="60975" wrap="square" tIns="6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1c8fbc23a1a_1_864"/>
          <p:cNvSpPr/>
          <p:nvPr/>
        </p:nvSpPr>
        <p:spPr>
          <a:xfrm>
            <a:off x="8416936" y="2249246"/>
            <a:ext cx="354441" cy="362982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60975" lIns="60975" spcFirstLastPara="1" rIns="60975" wrap="square" tIns="6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1c8fbc23a1a_1_864"/>
          <p:cNvSpPr txBox="1"/>
          <p:nvPr>
            <p:ph type="title"/>
          </p:nvPr>
        </p:nvSpPr>
        <p:spPr>
          <a:xfrm>
            <a:off x="1339325" y="762975"/>
            <a:ext cx="8640000" cy="9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b="1" lang="en-US" sz="3100">
                <a:latin typeface="Montserrat"/>
                <a:ea typeface="Montserrat"/>
                <a:cs typeface="Montserrat"/>
                <a:sym typeface="Montserrat"/>
              </a:rPr>
              <a:t>Project objectives</a:t>
            </a:r>
            <a:endParaRPr/>
          </a:p>
        </p:txBody>
      </p:sp>
      <p:sp>
        <p:nvSpPr>
          <p:cNvPr id="172" name="Google Shape;172;g1c8fbc23a1a_1_864"/>
          <p:cNvSpPr txBox="1"/>
          <p:nvPr>
            <p:ph idx="12" type="sldNum"/>
          </p:nvPr>
        </p:nvSpPr>
        <p:spPr>
          <a:xfrm>
            <a:off x="11168100" y="6333133"/>
            <a:ext cx="7317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g1c8fbc23a1a_1_864"/>
          <p:cNvSpPr/>
          <p:nvPr/>
        </p:nvSpPr>
        <p:spPr>
          <a:xfrm>
            <a:off x="11389738" y="-1006339"/>
            <a:ext cx="1893600" cy="1893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1c8fbc23a1a_1_864"/>
          <p:cNvSpPr/>
          <p:nvPr/>
        </p:nvSpPr>
        <p:spPr>
          <a:xfrm>
            <a:off x="-323881" y="6369044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1c8fbc23a1a_1_864"/>
          <p:cNvSpPr/>
          <p:nvPr/>
        </p:nvSpPr>
        <p:spPr>
          <a:xfrm rot="5400000">
            <a:off x="-1819213" y="3234242"/>
            <a:ext cx="3295500" cy="994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c8fbc23a1a_1_682"/>
          <p:cNvSpPr/>
          <p:nvPr/>
        </p:nvSpPr>
        <p:spPr>
          <a:xfrm>
            <a:off x="0" y="0"/>
            <a:ext cx="2253300" cy="6858000"/>
          </a:xfrm>
          <a:prstGeom prst="rect">
            <a:avLst/>
          </a:prstGeom>
          <a:gradFill>
            <a:gsLst>
              <a:gs pos="0">
                <a:srgbClr val="FFC34A">
                  <a:alpha val="87058"/>
                </a:srgbClr>
              </a:gs>
              <a:gs pos="7000">
                <a:srgbClr val="FFC34A">
                  <a:alpha val="87058"/>
                </a:srgbClr>
              </a:gs>
              <a:gs pos="100000">
                <a:srgbClr val="EC297C">
                  <a:alpha val="94117"/>
                </a:srgbClr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1" name="Google Shape;181;g1c8fbc23a1a_1_682"/>
          <p:cNvSpPr txBox="1"/>
          <p:nvPr>
            <p:ph idx="4294967295" type="body"/>
          </p:nvPr>
        </p:nvSpPr>
        <p:spPr>
          <a:xfrm>
            <a:off x="2822599" y="268388"/>
            <a:ext cx="75798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b="1" lang="en-US" sz="3100">
                <a:latin typeface="Montserrat"/>
                <a:ea typeface="Montserrat"/>
                <a:cs typeface="Montserrat"/>
                <a:sym typeface="Montserrat"/>
              </a:rPr>
              <a:t>Our methodology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g1c8fbc23a1a_1_682"/>
          <p:cNvSpPr txBox="1"/>
          <p:nvPr/>
        </p:nvSpPr>
        <p:spPr>
          <a:xfrm>
            <a:off x="2959050" y="1562850"/>
            <a:ext cx="87012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 selection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Stanford Sentiment Treebank 5 (SST5)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Pre-processing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Stop-word removal, tokenization, train/test split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Initial training using BERT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Construction of encodings, shuffling, compiling and fitting the model, measuring loss/accuracy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ChatGPT enhancement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Custom labeling using the OpenAI API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45d4c4e8f1_0_3"/>
          <p:cNvSpPr/>
          <p:nvPr/>
        </p:nvSpPr>
        <p:spPr>
          <a:xfrm>
            <a:off x="-1129337" y="5842236"/>
            <a:ext cx="1893600" cy="1893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45d4c4e8f1_0_3"/>
          <p:cNvSpPr/>
          <p:nvPr/>
        </p:nvSpPr>
        <p:spPr>
          <a:xfrm>
            <a:off x="11867044" y="6533044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245d4c4e8f1_0_3"/>
          <p:cNvSpPr txBox="1"/>
          <p:nvPr>
            <p:ph idx="1" type="body"/>
          </p:nvPr>
        </p:nvSpPr>
        <p:spPr>
          <a:xfrm>
            <a:off x="1081274" y="505825"/>
            <a:ext cx="100059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b="1" lang="en-US" sz="3100">
                <a:latin typeface="Montserrat"/>
                <a:ea typeface="Montserrat"/>
                <a:cs typeface="Montserrat"/>
                <a:sym typeface="Montserrat"/>
              </a:rPr>
              <a:t>Results and discussion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245d4c4e8f1_0_3"/>
          <p:cNvSpPr/>
          <p:nvPr/>
        </p:nvSpPr>
        <p:spPr>
          <a:xfrm rot="5400000">
            <a:off x="10399987" y="3126042"/>
            <a:ext cx="3295800" cy="994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45d4c4e8f1_0_3"/>
          <p:cNvSpPr txBox="1"/>
          <p:nvPr/>
        </p:nvSpPr>
        <p:spPr>
          <a:xfrm>
            <a:off x="1793200" y="1820575"/>
            <a:ext cx="788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245d4c4e8f1_0_3"/>
          <p:cNvSpPr txBox="1"/>
          <p:nvPr/>
        </p:nvSpPr>
        <p:spPr>
          <a:xfrm>
            <a:off x="1254900" y="1482925"/>
            <a:ext cx="96822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Pre-ChatGPT Labeling Accuracy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1212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Model loss: 1.203154444694519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1212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Model accuracy: 0.4780443608760834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Post-ChatGPT Labeling Accuracy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1212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Loss: 1.2223925590515137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1212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Model accuracy: 0.46717971563339233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1212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Analysis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 BERT-based model played the largest role here.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(Note here that a random classifier here would achieve an accuracy of 20%, not 50%)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ChatGPT did not make a huge difference here, but we were restricted by the Rate Limit.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5d4c4e8f1_0_21"/>
          <p:cNvSpPr/>
          <p:nvPr/>
        </p:nvSpPr>
        <p:spPr>
          <a:xfrm>
            <a:off x="11389738" y="-1006339"/>
            <a:ext cx="1893600" cy="1893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245d4c4e8f1_0_21"/>
          <p:cNvSpPr/>
          <p:nvPr/>
        </p:nvSpPr>
        <p:spPr>
          <a:xfrm>
            <a:off x="-323881" y="6369044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45d4c4e8f1_0_21"/>
          <p:cNvSpPr/>
          <p:nvPr/>
        </p:nvSpPr>
        <p:spPr>
          <a:xfrm rot="5400000">
            <a:off x="-1819213" y="3234242"/>
            <a:ext cx="3295500" cy="994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245d4c4e8f1_0_21"/>
          <p:cNvSpPr txBox="1"/>
          <p:nvPr>
            <p:ph idx="1" type="body"/>
          </p:nvPr>
        </p:nvSpPr>
        <p:spPr>
          <a:xfrm>
            <a:off x="1161499" y="715525"/>
            <a:ext cx="89040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b="1" lang="en-US" sz="3100">
                <a:latin typeface="Montserrat"/>
                <a:ea typeface="Montserrat"/>
                <a:cs typeface="Montserrat"/>
                <a:sym typeface="Montserrat"/>
              </a:rPr>
              <a:t>Project reflection</a:t>
            </a:r>
            <a:endParaRPr b="1"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245d4c4e8f1_0_21"/>
          <p:cNvSpPr txBox="1"/>
          <p:nvPr/>
        </p:nvSpPr>
        <p:spPr>
          <a:xfrm>
            <a:off x="1113475" y="1923150"/>
            <a:ext cx="100989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Learning </a:t>
            </a: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points: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Benefits/drawbacks of using different language interpretation models, importance of tokenization, power of OpenAI API</a:t>
            </a:r>
            <a:endParaRPr b="0" i="0" sz="21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Pain points: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Learning how to structure the data for input into a pre-trained model</a:t>
            </a:r>
            <a:endParaRPr b="0" i="0" sz="21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Successes: 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Finding the right style of pair programming, integrating ChatGPT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Areas of improvement: </a:t>
            </a:r>
            <a:r>
              <a:rPr lang="en-US" sz="2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Increasing the size of our Chat-GPT-labeled dataset, coming up with more intuitive ways to visually communicate our test results</a:t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c8bbb11ad7_0_2020"/>
          <p:cNvSpPr/>
          <p:nvPr/>
        </p:nvSpPr>
        <p:spPr>
          <a:xfrm>
            <a:off x="3110838" y="3429000"/>
            <a:ext cx="966000" cy="966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1c8bbb11ad7_0_2020"/>
          <p:cNvSpPr/>
          <p:nvPr/>
        </p:nvSpPr>
        <p:spPr>
          <a:xfrm>
            <a:off x="4993944" y="837436"/>
            <a:ext cx="2204100" cy="22041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1c8bbb11ad7_0_2020"/>
          <p:cNvSpPr/>
          <p:nvPr/>
        </p:nvSpPr>
        <p:spPr>
          <a:xfrm>
            <a:off x="8403894" y="3714310"/>
            <a:ext cx="1502100" cy="15021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1c8bbb11ad7_0_2020"/>
          <p:cNvSpPr/>
          <p:nvPr/>
        </p:nvSpPr>
        <p:spPr>
          <a:xfrm>
            <a:off x="10279326" y="837436"/>
            <a:ext cx="966000" cy="966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1c8bbb11ad7_0_2020"/>
          <p:cNvSpPr/>
          <p:nvPr/>
        </p:nvSpPr>
        <p:spPr>
          <a:xfrm>
            <a:off x="5199544" y="5695608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1c8bbb11ad7_0_2020"/>
          <p:cNvSpPr/>
          <p:nvPr/>
        </p:nvSpPr>
        <p:spPr>
          <a:xfrm>
            <a:off x="-775791" y="4132541"/>
            <a:ext cx="1502100" cy="15021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1c8bbb11ad7_0_20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C34A">
                  <a:alpha val="87058"/>
                </a:srgbClr>
              </a:gs>
              <a:gs pos="7000">
                <a:srgbClr val="FFC34A">
                  <a:alpha val="87058"/>
                </a:srgbClr>
              </a:gs>
              <a:gs pos="100000">
                <a:srgbClr val="EC297C">
                  <a:alpha val="94117"/>
                </a:srgbClr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1c8bbb11ad7_0_2020"/>
          <p:cNvSpPr/>
          <p:nvPr/>
        </p:nvSpPr>
        <p:spPr>
          <a:xfrm>
            <a:off x="-946812" y="-705614"/>
            <a:ext cx="1893600" cy="1893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1c8bbb11ad7_0_2020"/>
          <p:cNvSpPr/>
          <p:nvPr/>
        </p:nvSpPr>
        <p:spPr>
          <a:xfrm>
            <a:off x="11867044" y="6533044"/>
            <a:ext cx="649800" cy="649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900002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1c8bbb11ad7_0_2020"/>
          <p:cNvSpPr txBox="1"/>
          <p:nvPr/>
        </p:nvSpPr>
        <p:spPr>
          <a:xfrm>
            <a:off x="1278677" y="3428996"/>
            <a:ext cx="5859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4400" u="none" cap="none" strike="noStrik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i="0" sz="4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g1c8bbb11ad7_0_2020"/>
          <p:cNvSpPr txBox="1"/>
          <p:nvPr/>
        </p:nvSpPr>
        <p:spPr>
          <a:xfrm>
            <a:off x="1341450" y="4257600"/>
            <a:ext cx="776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1" lang="en-US" sz="29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very much for your time and attention!</a:t>
            </a:r>
            <a:endParaRPr b="0" i="1" sz="2900" u="none" cap="none" strike="noStrik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LORAMA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FFC34A"/>
      </a:accent1>
      <a:accent2>
        <a:srgbClr val="EC297C"/>
      </a:accent2>
      <a:accent3>
        <a:srgbClr val="3DC4EA"/>
      </a:accent3>
      <a:accent4>
        <a:srgbClr val="0F76A1"/>
      </a:accent4>
      <a:accent5>
        <a:srgbClr val="DB31DB"/>
      </a:accent5>
      <a:accent6>
        <a:srgbClr val="A41D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2018-07-17T12:26:31Z</dcterms:created>
  <dc:creator>Dracarys</dc:creator>
</cp:coreProperties>
</file>